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66"/>
    <p:restoredTop sz="94747"/>
  </p:normalViewPr>
  <p:slideViewPr>
    <p:cSldViewPr snapToGrid="0">
      <p:cViewPr varScale="1">
        <p:scale>
          <a:sx n="232" d="100"/>
          <a:sy n="232" d="100"/>
        </p:scale>
        <p:origin x="38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AEBE2-B798-2E4D-A678-089CB1AD5379}" type="datetimeFigureOut">
              <a:rPr lang="en-GB" smtClean="0"/>
              <a:t>23/03/2020</a:t>
            </a:fld>
            <a:endParaRPr lang="en-GB"/>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EDEEC-9DC1-764C-BBDA-89DF859AE46A}" type="slidenum">
              <a:rPr lang="en-GB" smtClean="0"/>
              <a:t>‹#›</a:t>
            </a:fld>
            <a:endParaRPr lang="en-GB"/>
          </a:p>
        </p:txBody>
      </p:sp>
    </p:spTree>
    <p:extLst>
      <p:ext uri="{BB962C8B-B14F-4D97-AF65-F5344CB8AC3E}">
        <p14:creationId xmlns:p14="http://schemas.microsoft.com/office/powerpoint/2010/main" val="411874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539EDEEC-9DC1-764C-BBDA-89DF859AE46A}" type="slidenum">
              <a:rPr lang="en-GB" smtClean="0"/>
              <a:t>1</a:t>
            </a:fld>
            <a:endParaRPr lang="en-GB"/>
          </a:p>
        </p:txBody>
      </p:sp>
    </p:spTree>
    <p:extLst>
      <p:ext uri="{BB962C8B-B14F-4D97-AF65-F5344CB8AC3E}">
        <p14:creationId xmlns:p14="http://schemas.microsoft.com/office/powerpoint/2010/main" val="183931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016702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286079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26267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092515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139103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5800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135732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64290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20356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52208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832582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10443879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tiff"/><Relationship Id="rId2" Type="http://schemas.openxmlformats.org/officeDocument/2006/relationships/notesSlide" Target="../notesSlides/notesSlide1.xml"/><Relationship Id="rId16" Type="http://schemas.openxmlformats.org/officeDocument/2006/relationships/image" Target="../media/image12.svg"/><Relationship Id="rId20" Type="http://schemas.openxmlformats.org/officeDocument/2006/relationships/hyperlink" Target="https://creativecommons.org/licenses/by-nc-nd/4.0/legalcode" TargetMode="Externa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microsoft.com/office/2007/relationships/hdphoto" Target="../media/hdphoto1.wdp"/><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14FA31B8-74E4-1047-8694-CB69C5B234FE}"/>
              </a:ext>
            </a:extLst>
          </p:cNvPr>
          <p:cNvGrpSpPr/>
          <p:nvPr/>
        </p:nvGrpSpPr>
        <p:grpSpPr>
          <a:xfrm>
            <a:off x="-15585" y="-7048"/>
            <a:ext cx="11014381" cy="1450340"/>
            <a:chOff x="-5475" y="-9568"/>
            <a:chExt cx="11014381" cy="1450340"/>
          </a:xfrm>
        </p:grpSpPr>
        <p:sp>
          <p:nvSpPr>
            <p:cNvPr id="28" name="Rectangle 27">
              <a:extLst>
                <a:ext uri="{FF2B5EF4-FFF2-40B4-BE49-F238E27FC236}">
                  <a16:creationId xmlns:a16="http://schemas.microsoft.com/office/drawing/2014/main" id="{C07FD740-7C3E-4715-B3B6-CA6A06A7B005}"/>
                </a:ext>
              </a:extLst>
            </p:cNvPr>
            <p:cNvSpPr/>
            <p:nvPr/>
          </p:nvSpPr>
          <p:spPr>
            <a:xfrm>
              <a:off x="-5475" y="-9568"/>
              <a:ext cx="10713277" cy="1122941"/>
            </a:xfrm>
            <a:prstGeom prst="rect">
              <a:avLst/>
            </a:prstGeom>
            <a:solidFill>
              <a:schemeClr val="accent5">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30" name="Picture 29" descr="A dark room&#10;&#10;Description automatically generated">
              <a:extLst>
                <a:ext uri="{FF2B5EF4-FFF2-40B4-BE49-F238E27FC236}">
                  <a16:creationId xmlns:a16="http://schemas.microsoft.com/office/drawing/2014/main" id="{31CA550E-D205-47BC-A1F8-0841CDBC74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2678" y="268317"/>
              <a:ext cx="2346228" cy="1172455"/>
            </a:xfrm>
            <a:prstGeom prst="rect">
              <a:avLst/>
            </a:prstGeom>
          </p:spPr>
        </p:pic>
      </p:grpSp>
      <p:sp>
        <p:nvSpPr>
          <p:cNvPr id="32" name="Text Box 11">
            <a:extLst>
              <a:ext uri="{FF2B5EF4-FFF2-40B4-BE49-F238E27FC236}">
                <a16:creationId xmlns:a16="http://schemas.microsoft.com/office/drawing/2014/main" id="{EF618231-6016-4E08-9E69-6A765E87557F}"/>
              </a:ext>
            </a:extLst>
          </p:cNvPr>
          <p:cNvSpPr txBox="1"/>
          <p:nvPr/>
        </p:nvSpPr>
        <p:spPr>
          <a:xfrm>
            <a:off x="108882" y="242318"/>
            <a:ext cx="2117611" cy="61416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2200" kern="100" dirty="0">
                <a:ln w="0"/>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Team 4</a:t>
            </a:r>
            <a:endParaRPr lang="zh-CN" altLang="en-US" sz="1050" kern="100" dirty="0">
              <a:ln w="0"/>
              <a:solidFill>
                <a:schemeClr val="bg1"/>
              </a:solidFill>
              <a:effectLst>
                <a:outerShdw blurRad="38100" dist="19050" dir="2700000" algn="tl" rotWithShape="0">
                  <a:schemeClr val="dk1">
                    <a:alpha val="40000"/>
                  </a:schemeClr>
                </a:outerShdw>
              </a:effectLst>
              <a:latin typeface="SF Pro Display Light" pitchFamily="2" charset="0"/>
              <a:ea typeface="等线" panose="02010600030101010101" pitchFamily="2" charset="-122"/>
              <a:cs typeface="SF Pro Display Light" pitchFamily="2" charset="0"/>
            </a:endParaRPr>
          </a:p>
          <a:p>
            <a:r>
              <a:rPr lang="en-US" sz="1400" kern="100" dirty="0">
                <a:ln w="0"/>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Patrick Wu, Yinrui Hu</a:t>
            </a:r>
            <a:endParaRPr lang="zh-CN" altLang="en-US" sz="1050" kern="100" dirty="0">
              <a:ln w="0"/>
              <a:solidFill>
                <a:schemeClr val="bg1"/>
              </a:solidFill>
              <a:effectLst>
                <a:outerShdw blurRad="38100" dist="19050" dir="2700000" algn="tl" rotWithShape="0">
                  <a:schemeClr val="dk1">
                    <a:alpha val="40000"/>
                  </a:schemeClr>
                </a:outerShdw>
              </a:effectLst>
              <a:latin typeface="SF Pro Display Light" pitchFamily="2" charset="0"/>
              <a:ea typeface="等线" panose="02010600030101010101" pitchFamily="2" charset="-122"/>
              <a:cs typeface="SF Pro Display Light" pitchFamily="2" charset="0"/>
            </a:endParaRPr>
          </a:p>
        </p:txBody>
      </p:sp>
      <p:grpSp>
        <p:nvGrpSpPr>
          <p:cNvPr id="5" name="Group 4">
            <a:extLst>
              <a:ext uri="{FF2B5EF4-FFF2-40B4-BE49-F238E27FC236}">
                <a16:creationId xmlns:a16="http://schemas.microsoft.com/office/drawing/2014/main" id="{B622EAB8-845B-43E0-8197-2DE07A53D27E}"/>
              </a:ext>
            </a:extLst>
          </p:cNvPr>
          <p:cNvGrpSpPr/>
          <p:nvPr/>
        </p:nvGrpSpPr>
        <p:grpSpPr>
          <a:xfrm>
            <a:off x="29301" y="1111162"/>
            <a:ext cx="4965833" cy="2338197"/>
            <a:chOff x="9606" y="-16828"/>
            <a:chExt cx="4883789" cy="2285595"/>
          </a:xfrm>
        </p:grpSpPr>
        <p:sp>
          <p:nvSpPr>
            <p:cNvPr id="25" name="Text Box 14">
              <a:extLst>
                <a:ext uri="{FF2B5EF4-FFF2-40B4-BE49-F238E27FC236}">
                  <a16:creationId xmlns:a16="http://schemas.microsoft.com/office/drawing/2014/main" id="{47E94FEE-8595-4204-A52E-B8271C982137}"/>
                </a:ext>
              </a:extLst>
            </p:cNvPr>
            <p:cNvSpPr txBox="1"/>
            <p:nvPr/>
          </p:nvSpPr>
          <p:spPr>
            <a:xfrm>
              <a:off x="9606" y="-16828"/>
              <a:ext cx="1567133" cy="49974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400" b="1" kern="100" dirty="0">
                  <a:ln w="0"/>
                  <a:solidFill>
                    <a:schemeClr val="accent5">
                      <a:lumMod val="50000"/>
                    </a:schemeClr>
                  </a:solidFill>
                  <a:effectLst>
                    <a:outerShdw blurRad="38100" dist="19050" dir="2700000" algn="tl" rotWithShape="0">
                      <a:schemeClr val="dk1">
                        <a:alpha val="40000"/>
                      </a:schemeClr>
                    </a:outerShdw>
                  </a:effectLst>
                  <a:latin typeface="SF Pro Display Semibold" pitchFamily="2" charset="0"/>
                  <a:ea typeface="SF Pro Display Semibold" pitchFamily="2" charset="0"/>
                  <a:cs typeface="SF Pro Display Semibold" pitchFamily="2" charset="0"/>
                </a:rPr>
                <a:t>Abstract</a:t>
              </a:r>
              <a:endParaRPr lang="zh-CN" altLang="en-US" sz="2400" b="1" kern="100" dirty="0">
                <a:ln w="0"/>
                <a:solidFill>
                  <a:schemeClr val="accent5">
                    <a:lumMod val="50000"/>
                  </a:schemeClr>
                </a:solidFill>
                <a:effectLst>
                  <a:outerShdw blurRad="38100" dist="19050" dir="2700000" algn="tl" rotWithShape="0">
                    <a:schemeClr val="dk1">
                      <a:alpha val="40000"/>
                    </a:schemeClr>
                  </a:outerShdw>
                </a:effectLst>
                <a:latin typeface="SF Pro Display Semibold" pitchFamily="2" charset="0"/>
                <a:ea typeface="等线" panose="02010600030101010101" pitchFamily="2" charset="-122"/>
                <a:cs typeface="SF Pro Display Semibold" pitchFamily="2" charset="0"/>
              </a:endParaRPr>
            </a:p>
          </p:txBody>
        </p:sp>
        <p:sp>
          <p:nvSpPr>
            <p:cNvPr id="26" name="Text Box 15">
              <a:extLst>
                <a:ext uri="{FF2B5EF4-FFF2-40B4-BE49-F238E27FC236}">
                  <a16:creationId xmlns:a16="http://schemas.microsoft.com/office/drawing/2014/main" id="{8F21D639-8EC4-408A-A33F-CC7CB0792750}"/>
                </a:ext>
              </a:extLst>
            </p:cNvPr>
            <p:cNvSpPr txBox="1"/>
            <p:nvPr/>
          </p:nvSpPr>
          <p:spPr>
            <a:xfrm>
              <a:off x="15383" y="586988"/>
              <a:ext cx="4837390" cy="168177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ts val="1500"/>
                </a:lnSpc>
              </a:pPr>
              <a:r>
                <a:rPr lang="en-US" sz="2400" b="1" kern="100" dirty="0">
                  <a:solidFill>
                    <a:schemeClr val="tx1">
                      <a:lumMod val="85000"/>
                      <a:lumOff val="15000"/>
                    </a:schemeClr>
                  </a:solidFill>
                  <a:latin typeface="SF Pro Display Semibold" pitchFamily="2" charset="0"/>
                  <a:ea typeface="SF Pro Display Semibold" pitchFamily="2" charset="0"/>
                  <a:cs typeface="SF Pro Display Semibold" pitchFamily="2" charset="0"/>
                </a:rPr>
                <a:t>X5GON</a:t>
              </a:r>
              <a:r>
                <a:rPr lang="en-US" sz="2400" kern="100" dirty="0">
                  <a:solidFill>
                    <a:schemeClr val="tx1">
                      <a:lumMod val="85000"/>
                      <a:lumOff val="15000"/>
                    </a:schemeClr>
                  </a:solidFill>
                  <a:latin typeface="SF Pro Display" pitchFamily="2" charset="0"/>
                  <a:ea typeface="SF Pro Display" pitchFamily="2" charset="0"/>
                  <a:cs typeface="SF Pro Display" pitchFamily="2" charset="0"/>
                </a:rPr>
                <a:t> </a:t>
              </a:r>
              <a:r>
                <a:rPr lang="en-GB" sz="1200" dirty="0">
                  <a:solidFill>
                    <a:schemeClr val="tx1">
                      <a:lumMod val="85000"/>
                      <a:lumOff val="15000"/>
                    </a:schemeClr>
                  </a:solidFill>
                  <a:latin typeface="SF Pro Display Light" pitchFamily="2" charset="0"/>
                  <a:ea typeface="SF Pro Display Light" pitchFamily="2" charset="0"/>
                  <a:cs typeface="SF Pro Display Light" pitchFamily="2" charset="0"/>
                </a:rPr>
                <a:t>is an industrial leading Open Education Resource Provider. In this project, we worked with the UCL’s X5GON research team to deliver a mobile application that provides users with an authentic and mobile-friendly X5GON experience and learning materials catered to their needs.</a:t>
              </a:r>
            </a:p>
            <a:p>
              <a:pPr>
                <a:lnSpc>
                  <a:spcPts val="1500"/>
                </a:lnSpc>
              </a:pPr>
              <a:r>
                <a:rPr lang="en-GB" sz="1200" dirty="0">
                  <a:solidFill>
                    <a:schemeClr val="tx1">
                      <a:lumMod val="85000"/>
                      <a:lumOff val="15000"/>
                    </a:schemeClr>
                  </a:solidFill>
                  <a:latin typeface="SF Pro Display Light" pitchFamily="2" charset="0"/>
                  <a:ea typeface="SF Pro Display Light" pitchFamily="2" charset="0"/>
                  <a:cs typeface="SF Pro Display Light" pitchFamily="2" charset="0"/>
                </a:rPr>
                <a:t>With this project, the X5Learn system would be able to attract more customers from the mobile platform and enable its users to have all their customised X5Learn experience at hand anytime, anywhere. </a:t>
              </a:r>
            </a:p>
          </p:txBody>
        </p:sp>
        <p:cxnSp>
          <p:nvCxnSpPr>
            <p:cNvPr id="27" name="Straight Connector 26">
              <a:extLst>
                <a:ext uri="{FF2B5EF4-FFF2-40B4-BE49-F238E27FC236}">
                  <a16:creationId xmlns:a16="http://schemas.microsoft.com/office/drawing/2014/main" id="{F8DA7D48-B545-4C2B-813F-6C76F376EE9E}"/>
                </a:ext>
              </a:extLst>
            </p:cNvPr>
            <p:cNvCxnSpPr/>
            <p:nvPr/>
          </p:nvCxnSpPr>
          <p:spPr>
            <a:xfrm>
              <a:off x="45805" y="449833"/>
              <a:ext cx="4847590"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69" name="Group 68">
            <a:extLst>
              <a:ext uri="{FF2B5EF4-FFF2-40B4-BE49-F238E27FC236}">
                <a16:creationId xmlns:a16="http://schemas.microsoft.com/office/drawing/2014/main" id="{89D032E0-D1D6-1F4A-8ED8-F8489BF9A0F5}"/>
              </a:ext>
            </a:extLst>
          </p:cNvPr>
          <p:cNvGrpSpPr/>
          <p:nvPr/>
        </p:nvGrpSpPr>
        <p:grpSpPr>
          <a:xfrm>
            <a:off x="5222873" y="1112866"/>
            <a:ext cx="5315307" cy="500639"/>
            <a:chOff x="5417684" y="1127237"/>
            <a:chExt cx="4874068" cy="500639"/>
          </a:xfrm>
        </p:grpSpPr>
        <p:sp>
          <p:nvSpPr>
            <p:cNvPr id="8" name="Text Box 19">
              <a:extLst>
                <a:ext uri="{FF2B5EF4-FFF2-40B4-BE49-F238E27FC236}">
                  <a16:creationId xmlns:a16="http://schemas.microsoft.com/office/drawing/2014/main" id="{CB828618-D018-4D30-A6BA-F86FC51C16FC}"/>
                </a:ext>
              </a:extLst>
            </p:cNvPr>
            <p:cNvSpPr txBox="1"/>
            <p:nvPr/>
          </p:nvSpPr>
          <p:spPr>
            <a:xfrm>
              <a:off x="5417684" y="1127237"/>
              <a:ext cx="4847098" cy="5006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r"/>
              <a:r>
                <a:rPr 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Key Requirements</a:t>
              </a:r>
              <a:endParaRPr lang="zh-CN" alt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cxnSp>
          <p:nvCxnSpPr>
            <p:cNvPr id="33" name="Straight Connector 32">
              <a:extLst>
                <a:ext uri="{FF2B5EF4-FFF2-40B4-BE49-F238E27FC236}">
                  <a16:creationId xmlns:a16="http://schemas.microsoft.com/office/drawing/2014/main" id="{291A9EC6-80AD-4DC0-BAF5-6ADE79C4A57D}"/>
                </a:ext>
              </a:extLst>
            </p:cNvPr>
            <p:cNvCxnSpPr/>
            <p:nvPr/>
          </p:nvCxnSpPr>
          <p:spPr>
            <a:xfrm>
              <a:off x="5444654" y="1588563"/>
              <a:ext cx="484709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62" name="Group 61">
            <a:extLst>
              <a:ext uri="{FF2B5EF4-FFF2-40B4-BE49-F238E27FC236}">
                <a16:creationId xmlns:a16="http://schemas.microsoft.com/office/drawing/2014/main" id="{53F02238-7FEA-9D4E-8FFE-2EBA763E45A0}"/>
              </a:ext>
            </a:extLst>
          </p:cNvPr>
          <p:cNvGrpSpPr/>
          <p:nvPr/>
        </p:nvGrpSpPr>
        <p:grpSpPr>
          <a:xfrm>
            <a:off x="3382969" y="136345"/>
            <a:ext cx="3478604" cy="871632"/>
            <a:chOff x="3313628" y="17150"/>
            <a:chExt cx="3478604" cy="871632"/>
          </a:xfrm>
        </p:grpSpPr>
        <p:grpSp>
          <p:nvGrpSpPr>
            <p:cNvPr id="4" name="Group 3">
              <a:extLst>
                <a:ext uri="{FF2B5EF4-FFF2-40B4-BE49-F238E27FC236}">
                  <a16:creationId xmlns:a16="http://schemas.microsoft.com/office/drawing/2014/main" id="{D20E6EE9-9F6D-A34A-BD99-5BF3FFEF8645}"/>
                </a:ext>
              </a:extLst>
            </p:cNvPr>
            <p:cNvGrpSpPr/>
            <p:nvPr/>
          </p:nvGrpSpPr>
          <p:grpSpPr>
            <a:xfrm>
              <a:off x="3403306" y="17150"/>
              <a:ext cx="3388926" cy="586145"/>
              <a:chOff x="2226494" y="232546"/>
              <a:chExt cx="3388926" cy="576850"/>
            </a:xfrm>
          </p:grpSpPr>
          <p:sp>
            <p:nvSpPr>
              <p:cNvPr id="31" name="Text Box 10">
                <a:extLst>
                  <a:ext uri="{FF2B5EF4-FFF2-40B4-BE49-F238E27FC236}">
                    <a16:creationId xmlns:a16="http://schemas.microsoft.com/office/drawing/2014/main" id="{0D01AE8D-F775-48DC-8A06-073179C21C28}"/>
                  </a:ext>
                </a:extLst>
              </p:cNvPr>
              <p:cNvSpPr txBox="1"/>
              <p:nvPr/>
            </p:nvSpPr>
            <p:spPr>
              <a:xfrm>
                <a:off x="3814881" y="232546"/>
                <a:ext cx="1800539" cy="5768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harsh" dir="t"/>
                </a:scene3d>
                <a:sp3d prstMaterial="matte">
                  <a:contourClr>
                    <a:schemeClr val="bg1">
                      <a:lumMod val="65000"/>
                    </a:schemeClr>
                  </a:contourClr>
                </a:sp3d>
              </a:bodyPr>
              <a:lstStyle/>
              <a:p>
                <a:pPr algn="ctr"/>
                <a:r>
                  <a:rPr lang="en-US" sz="4200" dirty="0">
                    <a:ln w="0">
                      <a:solidFill>
                        <a:schemeClr val="bg1"/>
                      </a:solidFill>
                    </a:ln>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Mobile </a:t>
                </a:r>
                <a:endParaRPr lang="zh-CN" altLang="en-US" sz="4200" dirty="0">
                  <a:ln w="0">
                    <a:solidFill>
                      <a:schemeClr val="bg1"/>
                    </a:solidFill>
                  </a:ln>
                  <a:solidFill>
                    <a:schemeClr val="bg1"/>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grpSp>
            <p:nvGrpSpPr>
              <p:cNvPr id="3" name="Group 2">
                <a:extLst>
                  <a:ext uri="{FF2B5EF4-FFF2-40B4-BE49-F238E27FC236}">
                    <a16:creationId xmlns:a16="http://schemas.microsoft.com/office/drawing/2014/main" id="{209EB5DA-3422-DF4D-B6CB-A94904E9DEC3}"/>
                  </a:ext>
                </a:extLst>
              </p:cNvPr>
              <p:cNvGrpSpPr/>
              <p:nvPr/>
            </p:nvGrpSpPr>
            <p:grpSpPr>
              <a:xfrm>
                <a:off x="2226494" y="377774"/>
                <a:ext cx="1590794" cy="404893"/>
                <a:chOff x="2226494" y="377774"/>
                <a:chExt cx="1590794" cy="404893"/>
              </a:xfrm>
            </p:grpSpPr>
            <p:pic>
              <p:nvPicPr>
                <p:cNvPr id="29" name="Picture 28" descr="Image result for x5gon">
                  <a:extLst>
                    <a:ext uri="{FF2B5EF4-FFF2-40B4-BE49-F238E27FC236}">
                      <a16:creationId xmlns:a16="http://schemas.microsoft.com/office/drawing/2014/main" id="{70FF8D28-E0C5-45B9-8D80-86EDD6115D4E}"/>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r="58154"/>
                <a:stretch/>
              </p:blipFill>
              <p:spPr bwMode="auto">
                <a:xfrm>
                  <a:off x="2226494" y="377774"/>
                  <a:ext cx="664544" cy="404360"/>
                </a:xfrm>
                <a:prstGeom prst="rect">
                  <a:avLst/>
                </a:prstGeom>
                <a:noFill/>
                <a:ln>
                  <a:noFill/>
                </a:ln>
              </p:spPr>
            </p:pic>
            <p:pic>
              <p:nvPicPr>
                <p:cNvPr id="59" name="Picture 58" descr="Image result for x5gon">
                  <a:extLst>
                    <a:ext uri="{FF2B5EF4-FFF2-40B4-BE49-F238E27FC236}">
                      <a16:creationId xmlns:a16="http://schemas.microsoft.com/office/drawing/2014/main" id="{531DCF90-E192-804B-B68B-084D6D56C633}"/>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l="42431"/>
                <a:stretch/>
              </p:blipFill>
              <p:spPr bwMode="auto">
                <a:xfrm>
                  <a:off x="2903043" y="378307"/>
                  <a:ext cx="914245" cy="404360"/>
                </a:xfrm>
                <a:prstGeom prst="rect">
                  <a:avLst/>
                </a:prstGeom>
                <a:noFill/>
                <a:ln>
                  <a:noFill/>
                </a:ln>
              </p:spPr>
            </p:pic>
          </p:grpSp>
        </p:grpSp>
        <p:sp>
          <p:nvSpPr>
            <p:cNvPr id="61" name="TextBox 60">
              <a:extLst>
                <a:ext uri="{FF2B5EF4-FFF2-40B4-BE49-F238E27FC236}">
                  <a16:creationId xmlns:a16="http://schemas.microsoft.com/office/drawing/2014/main" id="{29C98058-2199-0D4C-BC1F-8488D9333353}"/>
                </a:ext>
              </a:extLst>
            </p:cNvPr>
            <p:cNvSpPr txBox="1"/>
            <p:nvPr/>
          </p:nvSpPr>
          <p:spPr>
            <a:xfrm>
              <a:off x="3313628" y="611783"/>
              <a:ext cx="3356130" cy="276999"/>
            </a:xfrm>
            <a:prstGeom prst="rect">
              <a:avLst/>
            </a:prstGeom>
            <a:noFill/>
          </p:spPr>
          <p:txBody>
            <a:bodyPr wrap="square" rtlCol="0">
              <a:spAutoFit/>
            </a:bodyPr>
            <a:lstStyle/>
            <a:p>
              <a:pPr algn="ctr"/>
              <a:r>
                <a:rPr lang="en-US" sz="12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Rethinking Mobile Learning on iOS </a:t>
              </a:r>
            </a:p>
          </p:txBody>
        </p:sp>
      </p:grpSp>
      <p:graphicFrame>
        <p:nvGraphicFramePr>
          <p:cNvPr id="67" name="Table 66">
            <a:extLst>
              <a:ext uri="{FF2B5EF4-FFF2-40B4-BE49-F238E27FC236}">
                <a16:creationId xmlns:a16="http://schemas.microsoft.com/office/drawing/2014/main" id="{77FB0A24-D8F5-A447-8EA4-E9B1D19F525E}"/>
              </a:ext>
            </a:extLst>
          </p:cNvPr>
          <p:cNvGraphicFramePr>
            <a:graphicFrameLocks noGrp="1"/>
          </p:cNvGraphicFramePr>
          <p:nvPr>
            <p:extLst>
              <p:ext uri="{D42A27DB-BD31-4B8C-83A1-F6EECF244321}">
                <p14:modId xmlns:p14="http://schemas.microsoft.com/office/powerpoint/2010/main" val="250756620"/>
              </p:ext>
            </p:extLst>
          </p:nvPr>
        </p:nvGraphicFramePr>
        <p:xfrm>
          <a:off x="5252285" y="1600779"/>
          <a:ext cx="5285895" cy="1737360"/>
        </p:xfrm>
        <a:graphic>
          <a:graphicData uri="http://schemas.openxmlformats.org/drawingml/2006/table">
            <a:tbl>
              <a:tblPr>
                <a:tableStyleId>{5C22544A-7EE6-4342-B048-85BDC9FD1C3A}</a:tableStyleId>
              </a:tblPr>
              <a:tblGrid>
                <a:gridCol w="1761965">
                  <a:extLst>
                    <a:ext uri="{9D8B030D-6E8A-4147-A177-3AD203B41FA5}">
                      <a16:colId xmlns:a16="http://schemas.microsoft.com/office/drawing/2014/main" val="3251971709"/>
                    </a:ext>
                  </a:extLst>
                </a:gridCol>
                <a:gridCol w="1788613">
                  <a:extLst>
                    <a:ext uri="{9D8B030D-6E8A-4147-A177-3AD203B41FA5}">
                      <a16:colId xmlns:a16="http://schemas.microsoft.com/office/drawing/2014/main" val="3339019907"/>
                    </a:ext>
                  </a:extLst>
                </a:gridCol>
                <a:gridCol w="1735317">
                  <a:extLst>
                    <a:ext uri="{9D8B030D-6E8A-4147-A177-3AD203B41FA5}">
                      <a16:colId xmlns:a16="http://schemas.microsoft.com/office/drawing/2014/main" val="2785989336"/>
                    </a:ext>
                  </a:extLst>
                </a:gridCol>
              </a:tblGrid>
              <a:tr h="0">
                <a:tc>
                  <a:txBody>
                    <a:bodyPr/>
                    <a:lstStyle/>
                    <a:p>
                      <a:r>
                        <a:rPr lang="en-US" sz="1400" b="1" i="0" dirty="0">
                          <a:latin typeface="SF Pro Display Semibold" pitchFamily="2" charset="0"/>
                          <a:ea typeface="SF Pro Display Semibold" pitchFamily="2" charset="0"/>
                          <a:cs typeface="SF Pro Display Semibold" pitchFamily="2" charset="0"/>
                        </a:rPr>
                        <a:t>Adaptive.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a:latin typeface="SF Pro Display Semibold" pitchFamily="2" charset="0"/>
                          <a:ea typeface="SF Pro Display Semibold" pitchFamily="2" charset="0"/>
                          <a:cs typeface="SF Pro Display Semibold" pitchFamily="2" charset="0"/>
                        </a:rPr>
                        <a:t>Informative.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a:latin typeface="SF Pro Display Semibold" pitchFamily="2" charset="0"/>
                          <a:ea typeface="SF Pro Display Semibold" pitchFamily="2" charset="0"/>
                          <a:cs typeface="SF Pro Display Semibold" pitchFamily="2" charset="0"/>
                        </a:rPr>
                        <a:t>Customisable.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022334"/>
                  </a:ext>
                </a:extLst>
              </a:tr>
              <a:tr h="1172419">
                <a:tc>
                  <a:txBody>
                    <a:bodyPr/>
                    <a:lstStyle/>
                    <a:p>
                      <a:r>
                        <a:rPr lang="en-US" sz="1100" b="0" i="0" dirty="0">
                          <a:solidFill>
                            <a:schemeClr val="tx1">
                              <a:lumMod val="85000"/>
                              <a:lumOff val="15000"/>
                            </a:schemeClr>
                          </a:solidFill>
                          <a:latin typeface="SF Pro Display Light" pitchFamily="2" charset="0"/>
                          <a:ea typeface="SF Pro Display Light" pitchFamily="2" charset="0"/>
                          <a:cs typeface="SF Pro Display Light" pitchFamily="2" charset="0"/>
                        </a:rPr>
                        <a:t>Supporting all content types on mobile, including but not limited to videos, audios, PDFs and text contents. </a:t>
                      </a:r>
                    </a:p>
                  </a:txBody>
                  <a:tcPr>
                    <a:lnL w="3175" cap="flat" cmpd="sng" algn="ctr">
                      <a:no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kern="1200" dirty="0">
                          <a:solidFill>
                            <a:schemeClr val="tx1">
                              <a:lumMod val="85000"/>
                              <a:lumOff val="15000"/>
                            </a:schemeClr>
                          </a:solidFill>
                          <a:latin typeface="SF Pro Display Light" pitchFamily="2" charset="0"/>
                          <a:ea typeface="SF Pro Display Light" pitchFamily="2" charset="0"/>
                          <a:cs typeface="SF Pro Display Light" pitchFamily="2" charset="0"/>
                        </a:rPr>
                        <a:t>Delivering authentic Open Education Material through information feeds on mobile with X5Learn’s smart algorithms. Offering quick summary generated by AI understanding the whole content in no time.</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kern="1200" dirty="0">
                          <a:solidFill>
                            <a:schemeClr val="tx1">
                              <a:lumMod val="85000"/>
                              <a:lumOff val="15000"/>
                            </a:schemeClr>
                          </a:solidFill>
                          <a:latin typeface="SF Pro Display Light" pitchFamily="2" charset="0"/>
                          <a:ea typeface="SF Pro Display Light" pitchFamily="2" charset="0"/>
                          <a:cs typeface="SF Pro Display Light" pitchFamily="2" charset="0"/>
                        </a:rPr>
                        <a:t>Providing user-tailored contents with a single click of logging in, plus notes, bookmarks and ML-algorithms-backed learning routes.</a:t>
                      </a:r>
                    </a:p>
                  </a:txBody>
                  <a:tcPr>
                    <a:lnL w="3175" cap="flat" cmpd="sng" algn="ctr">
                      <a:solidFill>
                        <a:schemeClr val="tx1">
                          <a:lumMod val="85000"/>
                          <a:lumOff val="1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473126"/>
                  </a:ext>
                </a:extLst>
              </a:tr>
            </a:tbl>
          </a:graphicData>
        </a:graphic>
      </p:graphicFrame>
      <p:grpSp>
        <p:nvGrpSpPr>
          <p:cNvPr id="72" name="Group 71">
            <a:extLst>
              <a:ext uri="{FF2B5EF4-FFF2-40B4-BE49-F238E27FC236}">
                <a16:creationId xmlns:a16="http://schemas.microsoft.com/office/drawing/2014/main" id="{284CE289-59E2-3D4B-9AF2-A8D2C9610F45}"/>
              </a:ext>
            </a:extLst>
          </p:cNvPr>
          <p:cNvGrpSpPr/>
          <p:nvPr/>
        </p:nvGrpSpPr>
        <p:grpSpPr>
          <a:xfrm>
            <a:off x="65496" y="3063472"/>
            <a:ext cx="10472684" cy="500639"/>
            <a:chOff x="5417684" y="1127237"/>
            <a:chExt cx="4874068" cy="500639"/>
          </a:xfrm>
        </p:grpSpPr>
        <p:sp>
          <p:nvSpPr>
            <p:cNvPr id="73" name="Text Box 19">
              <a:extLst>
                <a:ext uri="{FF2B5EF4-FFF2-40B4-BE49-F238E27FC236}">
                  <a16:creationId xmlns:a16="http://schemas.microsoft.com/office/drawing/2014/main" id="{FDEA87DC-CA95-7348-AE85-D81E491CD011}"/>
                </a:ext>
              </a:extLst>
            </p:cNvPr>
            <p:cNvSpPr txBox="1"/>
            <p:nvPr/>
          </p:nvSpPr>
          <p:spPr>
            <a:xfrm>
              <a:off x="5417684" y="1127237"/>
              <a:ext cx="3797512" cy="5006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zh-CN"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Solutions and Showcases</a:t>
              </a:r>
              <a:endParaRPr lang="zh-CN" alt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cxnSp>
          <p:nvCxnSpPr>
            <p:cNvPr id="74" name="Straight Connector 73">
              <a:extLst>
                <a:ext uri="{FF2B5EF4-FFF2-40B4-BE49-F238E27FC236}">
                  <a16:creationId xmlns:a16="http://schemas.microsoft.com/office/drawing/2014/main" id="{14317722-455A-FA45-B458-26C88EC433F9}"/>
                </a:ext>
              </a:extLst>
            </p:cNvPr>
            <p:cNvCxnSpPr>
              <a:cxnSpLocks/>
            </p:cNvCxnSpPr>
            <p:nvPr/>
          </p:nvCxnSpPr>
          <p:spPr>
            <a:xfrm flipV="1">
              <a:off x="5444654" y="1578200"/>
              <a:ext cx="4847098" cy="10363"/>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sp>
        <p:nvSpPr>
          <p:cNvPr id="85" name="Text Box 93">
            <a:extLst>
              <a:ext uri="{FF2B5EF4-FFF2-40B4-BE49-F238E27FC236}">
                <a16:creationId xmlns:a16="http://schemas.microsoft.com/office/drawing/2014/main" id="{7F09FA13-106D-DD4F-8C3B-045EC64532B6}"/>
              </a:ext>
            </a:extLst>
          </p:cNvPr>
          <p:cNvSpPr txBox="1"/>
          <p:nvPr/>
        </p:nvSpPr>
        <p:spPr>
          <a:xfrm>
            <a:off x="1343416" y="4744595"/>
            <a:ext cx="2304960" cy="9487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en-US" altLang="zh-CN" sz="1050" b="1" kern="100" dirty="0">
                <a:latin typeface="SF Pro Display Semibold" pitchFamily="2" charset="0"/>
                <a:ea typeface="等线" panose="02010600030101010101" pitchFamily="2" charset="-122"/>
                <a:cs typeface="SF Pro Display Semibold" pitchFamily="2" charset="0"/>
              </a:rPr>
              <a:t>Diverse </a:t>
            </a:r>
            <a:r>
              <a:rPr lang="en-US" altLang="zh-CN" sz="1050" b="1" kern="100" dirty="0">
                <a:effectLst/>
                <a:latin typeface="SF Pro Display Semibold" pitchFamily="2" charset="0"/>
                <a:ea typeface="等线" panose="02010600030101010101" pitchFamily="2" charset="-122"/>
                <a:cs typeface="SF Pro Display Semibold" pitchFamily="2" charset="0"/>
              </a:rPr>
              <a:t>content delivery at its Core.</a:t>
            </a:r>
          </a:p>
          <a:p>
            <a:pPr>
              <a:spcAft>
                <a:spcPts val="0"/>
              </a:spcAft>
            </a:pP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Taking full advantage of the comprehensive toolset provided in the iOS SDK, X5GON Mobile now supports :</a:t>
            </a:r>
          </a:p>
        </p:txBody>
      </p:sp>
      <p:graphicFrame>
        <p:nvGraphicFramePr>
          <p:cNvPr id="99" name="Table 98">
            <a:extLst>
              <a:ext uri="{FF2B5EF4-FFF2-40B4-BE49-F238E27FC236}">
                <a16:creationId xmlns:a16="http://schemas.microsoft.com/office/drawing/2014/main" id="{E0411FFC-CE42-FC41-8DAE-69CFBA4994B1}"/>
              </a:ext>
            </a:extLst>
          </p:cNvPr>
          <p:cNvGraphicFramePr>
            <a:graphicFrameLocks noGrp="1"/>
          </p:cNvGraphicFramePr>
          <p:nvPr>
            <p:extLst>
              <p:ext uri="{D42A27DB-BD31-4B8C-83A1-F6EECF244321}">
                <p14:modId xmlns:p14="http://schemas.microsoft.com/office/powerpoint/2010/main" val="300701247"/>
              </p:ext>
            </p:extLst>
          </p:nvPr>
        </p:nvGraphicFramePr>
        <p:xfrm>
          <a:off x="1308586" y="5666226"/>
          <a:ext cx="2371831" cy="323494"/>
        </p:xfrm>
        <a:graphic>
          <a:graphicData uri="http://schemas.openxmlformats.org/drawingml/2006/table">
            <a:tbl>
              <a:tblPr>
                <a:tableStyleId>{5C22544A-7EE6-4342-B048-85BDC9FD1C3A}</a:tableStyleId>
              </a:tblPr>
              <a:tblGrid>
                <a:gridCol w="1361244">
                  <a:extLst>
                    <a:ext uri="{9D8B030D-6E8A-4147-A177-3AD203B41FA5}">
                      <a16:colId xmlns:a16="http://schemas.microsoft.com/office/drawing/2014/main" val="4267673013"/>
                    </a:ext>
                  </a:extLst>
                </a:gridCol>
                <a:gridCol w="1010587">
                  <a:extLst>
                    <a:ext uri="{9D8B030D-6E8A-4147-A177-3AD203B41FA5}">
                      <a16:colId xmlns:a16="http://schemas.microsoft.com/office/drawing/2014/main" val="2984757532"/>
                    </a:ext>
                  </a:extLst>
                </a:gridCol>
              </a:tblGrid>
              <a:tr h="161747">
                <a:tc>
                  <a:txBody>
                    <a:bodyPr/>
                    <a:lstStyle/>
                    <a:p>
                      <a:pPr marL="0" marR="0" lvl="0" indent="0" algn="l" defTabSz="1007943" rtl="0" eaLnBrk="1" fontAlgn="auto" latinLnBrk="0" hangingPunct="1">
                        <a:lnSpc>
                          <a:spcPts val="0"/>
                        </a:lnSpc>
                        <a:spcBef>
                          <a:spcPts val="0"/>
                        </a:spcBef>
                        <a:spcAft>
                          <a:spcPts val="0"/>
                        </a:spcAft>
                        <a:buClrTx/>
                        <a:buSzTx/>
                        <a:buFontTx/>
                        <a:buNone/>
                        <a:tabLst/>
                        <a:defRPr/>
                      </a:pPr>
                      <a:r>
                        <a:rPr lang="en-GB" sz="900" dirty="0"/>
                        <a:t>• </a:t>
                      </a:r>
                      <a:r>
                        <a:rPr lang="en-GB" sz="900" dirty="0">
                          <a:latin typeface="SF Pro Display" pitchFamily="2" charset="0"/>
                          <a:ea typeface="SF Pro Display" pitchFamily="2" charset="0"/>
                          <a:cs typeface="SF Pro Display" pitchFamily="2" charset="0"/>
                        </a:rPr>
                        <a:t>Videos up to 4K60FPS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0"/>
                        </a:lnSpc>
                      </a:pPr>
                      <a:r>
                        <a:rPr lang="en-GB" sz="900" dirty="0"/>
                        <a:t>• </a:t>
                      </a:r>
                      <a:r>
                        <a:rPr lang="en-GB" sz="900" dirty="0">
                          <a:latin typeface="SF Pro Display" pitchFamily="2" charset="0"/>
                          <a:ea typeface="SF Pro Display" pitchFamily="2" charset="0"/>
                          <a:cs typeface="SF Pro Display" pitchFamily="2" charset="0"/>
                        </a:rPr>
                        <a:t>Lossless audio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905483"/>
                  </a:ext>
                </a:extLst>
              </a:tr>
              <a:tr h="161747">
                <a:tc>
                  <a:txBody>
                    <a:bodyPr/>
                    <a:lstStyle/>
                    <a:p>
                      <a:pPr>
                        <a:lnSpc>
                          <a:spcPts val="0"/>
                        </a:lnSpc>
                      </a:pPr>
                      <a:r>
                        <a:rPr lang="en-GB" sz="900" dirty="0"/>
                        <a:t>• </a:t>
                      </a:r>
                      <a:r>
                        <a:rPr lang="en-GB" sz="900" dirty="0">
                          <a:latin typeface="SF Pro Display" pitchFamily="2" charset="0"/>
                          <a:ea typeface="SF Pro Display" pitchFamily="2" charset="0"/>
                          <a:cs typeface="SF Pro Display" pitchFamily="2" charset="0"/>
                        </a:rPr>
                        <a:t>Markdown HTML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0"/>
                        </a:lnSpc>
                      </a:pPr>
                      <a:r>
                        <a:rPr lang="en-GB" sz="900" dirty="0"/>
                        <a:t>• </a:t>
                      </a:r>
                      <a:r>
                        <a:rPr lang="en-GB" sz="900" dirty="0">
                          <a:latin typeface="SF Pro Display" pitchFamily="2" charset="0"/>
                          <a:ea typeface="SF Pro Display" pitchFamily="2" charset="0"/>
                          <a:cs typeface="SF Pro Display" pitchFamily="2" charset="0"/>
                        </a:rPr>
                        <a:t>PDFs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7286774"/>
                  </a:ext>
                </a:extLst>
              </a:tr>
            </a:tbl>
          </a:graphicData>
        </a:graphic>
      </p:graphicFrame>
      <p:grpSp>
        <p:nvGrpSpPr>
          <p:cNvPr id="1031" name="Group 1030">
            <a:extLst>
              <a:ext uri="{FF2B5EF4-FFF2-40B4-BE49-F238E27FC236}">
                <a16:creationId xmlns:a16="http://schemas.microsoft.com/office/drawing/2014/main" id="{BC8DCC35-ACA3-1B46-AFB3-A672A15BC858}"/>
              </a:ext>
            </a:extLst>
          </p:cNvPr>
          <p:cNvGrpSpPr/>
          <p:nvPr/>
        </p:nvGrpSpPr>
        <p:grpSpPr>
          <a:xfrm>
            <a:off x="7412646" y="3549308"/>
            <a:ext cx="3125534" cy="2477595"/>
            <a:chOff x="7412646" y="3512125"/>
            <a:chExt cx="3125534" cy="2477595"/>
          </a:xfrm>
        </p:grpSpPr>
        <p:sp>
          <p:nvSpPr>
            <p:cNvPr id="106" name="Text Box 93">
              <a:extLst>
                <a:ext uri="{FF2B5EF4-FFF2-40B4-BE49-F238E27FC236}">
                  <a16:creationId xmlns:a16="http://schemas.microsoft.com/office/drawing/2014/main" id="{F8D0E4C6-0C85-3143-B42D-7BE78B64EF73}"/>
                </a:ext>
              </a:extLst>
            </p:cNvPr>
            <p:cNvSpPr txBox="1"/>
            <p:nvPr/>
          </p:nvSpPr>
          <p:spPr>
            <a:xfrm>
              <a:off x="7412646" y="3582061"/>
              <a:ext cx="1852223" cy="183818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effectLst/>
                  <a:latin typeface="SF Pro Display Semibold" pitchFamily="2" charset="0"/>
                  <a:ea typeface="SF Pro Display Semibold" pitchFamily="2" charset="0"/>
                  <a:cs typeface="SF Pro Display Semibold" pitchFamily="2" charset="0"/>
                </a:rPr>
                <a:t>Login, get personalised.</a:t>
              </a:r>
            </a:p>
            <a:p>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Unlock X5GON Mobile’s full potential with a quick login. Subscribe to any open course provider, let it be MIT Open Courseware, Stanford Online or even UCL. </a:t>
              </a:r>
            </a:p>
            <a:p>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History, watch lists, bookmarks and lesson paths help track learning progress, and feeds to significantly better advice from X5Learn’s ML algorithm.</a:t>
              </a:r>
              <a:endParaRPr lang="en-US" altLang="zh-CN" sz="1050" b="1" kern="100" dirty="0">
                <a:solidFill>
                  <a:schemeClr val="tx1">
                    <a:lumMod val="85000"/>
                    <a:lumOff val="15000"/>
                  </a:schemeClr>
                </a:solidFill>
                <a:effectLst/>
                <a:latin typeface="SF Pro Display Semibold" pitchFamily="2" charset="0"/>
                <a:ea typeface="SF Pro Display Semibold" pitchFamily="2" charset="0"/>
                <a:cs typeface="SF Pro Display Semibold" pitchFamily="2" charset="0"/>
              </a:endParaRPr>
            </a:p>
          </p:txBody>
        </p:sp>
        <p:pic>
          <p:nvPicPr>
            <p:cNvPr id="104" name="Picture 103" descr="A screenshot of a cell phone&#10;&#10;Description automatically generated">
              <a:extLst>
                <a:ext uri="{FF2B5EF4-FFF2-40B4-BE49-F238E27FC236}">
                  <a16:creationId xmlns:a16="http://schemas.microsoft.com/office/drawing/2014/main" id="{C8975A31-A587-B444-BCEC-3A59CBC168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7535" y="3512125"/>
              <a:ext cx="1380645" cy="2477595"/>
            </a:xfrm>
            <a:prstGeom prst="rect">
              <a:avLst/>
            </a:prstGeom>
          </p:spPr>
        </p:pic>
      </p:grpSp>
      <p:pic>
        <p:nvPicPr>
          <p:cNvPr id="122" name="Picture 121" descr="A close up of a screen&#10;&#10;Description automatically generated">
            <a:extLst>
              <a:ext uri="{FF2B5EF4-FFF2-40B4-BE49-F238E27FC236}">
                <a16:creationId xmlns:a16="http://schemas.microsoft.com/office/drawing/2014/main" id="{E7D56A52-1F65-EF46-A411-2F18DF2E98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858" y="3520869"/>
            <a:ext cx="2607134" cy="1452830"/>
          </a:xfrm>
          <a:prstGeom prst="rect">
            <a:avLst/>
          </a:prstGeom>
        </p:spPr>
      </p:pic>
      <p:grpSp>
        <p:nvGrpSpPr>
          <p:cNvPr id="1032" name="Group 1031">
            <a:extLst>
              <a:ext uri="{FF2B5EF4-FFF2-40B4-BE49-F238E27FC236}">
                <a16:creationId xmlns:a16="http://schemas.microsoft.com/office/drawing/2014/main" id="{9C4336E5-CB81-8E48-8AB8-4410B6463030}"/>
              </a:ext>
            </a:extLst>
          </p:cNvPr>
          <p:cNvGrpSpPr/>
          <p:nvPr/>
        </p:nvGrpSpPr>
        <p:grpSpPr>
          <a:xfrm>
            <a:off x="3830008" y="3550640"/>
            <a:ext cx="3621718" cy="2371926"/>
            <a:chOff x="3810686" y="3518215"/>
            <a:chExt cx="3621718" cy="2371926"/>
          </a:xfrm>
        </p:grpSpPr>
        <p:sp>
          <p:nvSpPr>
            <p:cNvPr id="96" name="Text Box 93">
              <a:extLst>
                <a:ext uri="{FF2B5EF4-FFF2-40B4-BE49-F238E27FC236}">
                  <a16:creationId xmlns:a16="http://schemas.microsoft.com/office/drawing/2014/main" id="{24AFBB51-DB9C-4341-83EC-DA6807304A32}"/>
                </a:ext>
              </a:extLst>
            </p:cNvPr>
            <p:cNvSpPr txBox="1"/>
            <p:nvPr/>
          </p:nvSpPr>
          <p:spPr>
            <a:xfrm>
              <a:off x="5743100" y="3704117"/>
              <a:ext cx="1689304" cy="207157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latin typeface="SF Pro Display Semibold" pitchFamily="2" charset="0"/>
                  <a:ea typeface="等线" panose="02010600030101010101" pitchFamily="2" charset="-122"/>
                  <a:cs typeface="SF Pro Display Semibold" pitchFamily="2" charset="0"/>
                </a:rPr>
                <a:t>Simple yet educative.</a:t>
              </a:r>
            </a:p>
            <a:p>
              <a:pPr>
                <a:spcAft>
                  <a:spcPts val="0"/>
                </a:spcAft>
              </a:pP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Content feeds, quick thumbnail at-a-glance, AI bullet-points and summary, are only taps away from launching the X5GON Mobile application. </a:t>
              </a:r>
            </a:p>
            <a:p>
              <a:pPr>
                <a:spcAft>
                  <a:spcPts val="0"/>
                </a:spcAft>
              </a:pP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What’s more, </a:t>
              </a:r>
              <a:r>
                <a:rPr lang="en-GB"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utilise</a:t>
              </a: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 these on the side while not stopping the learning journey.</a:t>
              </a:r>
              <a:endParaRPr lang="en-US" altLang="zh-CN" sz="1000" kern="100" dirty="0">
                <a:solidFill>
                  <a:schemeClr val="tx1">
                    <a:lumMod val="85000"/>
                    <a:lumOff val="15000"/>
                  </a:schemeClr>
                </a:solidFill>
                <a:effectLst/>
                <a:latin typeface="SF Pro Display Light" pitchFamily="2" charset="0"/>
                <a:ea typeface="SF Pro Display Light" pitchFamily="2" charset="0"/>
                <a:cs typeface="SF Pro Display Light" pitchFamily="2" charset="0"/>
              </a:endParaRPr>
            </a:p>
          </p:txBody>
        </p:sp>
        <p:pic>
          <p:nvPicPr>
            <p:cNvPr id="116" name="Picture 115" descr="A screenshot of a computer&#10;&#10;Description automatically generated">
              <a:extLst>
                <a:ext uri="{FF2B5EF4-FFF2-40B4-BE49-F238E27FC236}">
                  <a16:creationId xmlns:a16="http://schemas.microsoft.com/office/drawing/2014/main" id="{98C1E88D-9BCD-414B-B858-9B880DC936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0516" y="3646631"/>
              <a:ext cx="1181534" cy="2120286"/>
            </a:xfrm>
            <a:prstGeom prst="rect">
              <a:avLst/>
            </a:prstGeom>
          </p:spPr>
        </p:pic>
        <p:pic>
          <p:nvPicPr>
            <p:cNvPr id="120" name="Picture 119" descr="A screenshot of a cell phone&#10;&#10;Description automatically generated">
              <a:extLst>
                <a:ext uri="{FF2B5EF4-FFF2-40B4-BE49-F238E27FC236}">
                  <a16:creationId xmlns:a16="http://schemas.microsoft.com/office/drawing/2014/main" id="{CF8F51CE-DA62-DC47-959E-DCB60E60D7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686" y="3518215"/>
              <a:ext cx="1321760" cy="2371926"/>
            </a:xfrm>
            <a:prstGeom prst="rect">
              <a:avLst/>
            </a:prstGeom>
          </p:spPr>
        </p:pic>
      </p:grpSp>
      <p:sp>
        <p:nvSpPr>
          <p:cNvPr id="123" name="Rectangle 122">
            <a:extLst>
              <a:ext uri="{FF2B5EF4-FFF2-40B4-BE49-F238E27FC236}">
                <a16:creationId xmlns:a16="http://schemas.microsoft.com/office/drawing/2014/main" id="{A2C3997B-4F1B-C04A-BED6-57420D62ABB2}"/>
              </a:ext>
            </a:extLst>
          </p:cNvPr>
          <p:cNvSpPr/>
          <p:nvPr/>
        </p:nvSpPr>
        <p:spPr>
          <a:xfrm>
            <a:off x="4360606" y="5338482"/>
            <a:ext cx="634528" cy="42671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 name="Picture 1023" descr="A screenshot of a cell phone&#10;&#10;Description automatically generated">
            <a:extLst>
              <a:ext uri="{FF2B5EF4-FFF2-40B4-BE49-F238E27FC236}">
                <a16:creationId xmlns:a16="http://schemas.microsoft.com/office/drawing/2014/main" id="{4C21646C-EE85-A944-9F76-9E44743DFC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74" y="3550925"/>
            <a:ext cx="1354247" cy="2430226"/>
          </a:xfrm>
          <a:prstGeom prst="rect">
            <a:avLst/>
          </a:prstGeom>
        </p:spPr>
      </p:pic>
      <p:sp>
        <p:nvSpPr>
          <p:cNvPr id="130" name="Rectangle 129">
            <a:extLst>
              <a:ext uri="{FF2B5EF4-FFF2-40B4-BE49-F238E27FC236}">
                <a16:creationId xmlns:a16="http://schemas.microsoft.com/office/drawing/2014/main" id="{D2CE249B-39D2-4740-8776-8F00B9B7C1BE}"/>
              </a:ext>
            </a:extLst>
          </p:cNvPr>
          <p:cNvSpPr/>
          <p:nvPr/>
        </p:nvSpPr>
        <p:spPr>
          <a:xfrm>
            <a:off x="171303" y="3784087"/>
            <a:ext cx="1093587" cy="72369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5" name="Group 1024">
            <a:extLst>
              <a:ext uri="{FF2B5EF4-FFF2-40B4-BE49-F238E27FC236}">
                <a16:creationId xmlns:a16="http://schemas.microsoft.com/office/drawing/2014/main" id="{066A715A-4011-884D-B4A6-ACAA79493536}"/>
              </a:ext>
            </a:extLst>
          </p:cNvPr>
          <p:cNvGrpSpPr/>
          <p:nvPr/>
        </p:nvGrpSpPr>
        <p:grpSpPr>
          <a:xfrm>
            <a:off x="112549" y="5697084"/>
            <a:ext cx="8987537" cy="500639"/>
            <a:chOff x="0" y="5893227"/>
            <a:chExt cx="10472684" cy="500639"/>
          </a:xfrm>
        </p:grpSpPr>
        <p:sp>
          <p:nvSpPr>
            <p:cNvPr id="131" name="Text Box 19">
              <a:extLst>
                <a:ext uri="{FF2B5EF4-FFF2-40B4-BE49-F238E27FC236}">
                  <a16:creationId xmlns:a16="http://schemas.microsoft.com/office/drawing/2014/main" id="{DD11B1C2-39F0-6F47-B206-4DCE65F96352}"/>
                </a:ext>
              </a:extLst>
            </p:cNvPr>
            <p:cNvSpPr txBox="1"/>
            <p:nvPr/>
          </p:nvSpPr>
          <p:spPr>
            <a:xfrm>
              <a:off x="0" y="5893227"/>
              <a:ext cx="10472684" cy="5006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r"/>
              <a:r>
                <a:rPr lang="en-US" altLang="zh-CN"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Technology</a:t>
              </a:r>
              <a:endParaRPr lang="zh-CN" alt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cxnSp>
          <p:nvCxnSpPr>
            <p:cNvPr id="132" name="Straight Connector 131">
              <a:extLst>
                <a:ext uri="{FF2B5EF4-FFF2-40B4-BE49-F238E27FC236}">
                  <a16:creationId xmlns:a16="http://schemas.microsoft.com/office/drawing/2014/main" id="{2C135789-F22C-814D-91E2-4F6486AAFD82}"/>
                </a:ext>
              </a:extLst>
            </p:cNvPr>
            <p:cNvCxnSpPr>
              <a:cxnSpLocks/>
            </p:cNvCxnSpPr>
            <p:nvPr/>
          </p:nvCxnSpPr>
          <p:spPr>
            <a:xfrm flipV="1">
              <a:off x="57949" y="6344190"/>
              <a:ext cx="10414735" cy="10363"/>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1087" name="Group 1086">
            <a:extLst>
              <a:ext uri="{FF2B5EF4-FFF2-40B4-BE49-F238E27FC236}">
                <a16:creationId xmlns:a16="http://schemas.microsoft.com/office/drawing/2014/main" id="{4E3CCD94-685B-F34D-B2C5-2451DDC39A46}"/>
              </a:ext>
            </a:extLst>
          </p:cNvPr>
          <p:cNvGrpSpPr/>
          <p:nvPr/>
        </p:nvGrpSpPr>
        <p:grpSpPr>
          <a:xfrm>
            <a:off x="171302" y="6035617"/>
            <a:ext cx="4782527" cy="1510071"/>
            <a:chOff x="171302" y="6035617"/>
            <a:chExt cx="4782527" cy="1510071"/>
          </a:xfrm>
        </p:grpSpPr>
        <p:pic>
          <p:nvPicPr>
            <p:cNvPr id="1037" name="Picture 1036" descr="A screenshot of a cell phone&#10;&#10;Description automatically generated">
              <a:extLst>
                <a:ext uri="{FF2B5EF4-FFF2-40B4-BE49-F238E27FC236}">
                  <a16:creationId xmlns:a16="http://schemas.microsoft.com/office/drawing/2014/main" id="{A08F716B-8A02-0A4F-BDF1-6D27E3323094}"/>
                </a:ext>
              </a:extLst>
            </p:cNvPr>
            <p:cNvPicPr>
              <a:picLocks noChangeAspect="1"/>
            </p:cNvPicPr>
            <p:nvPr/>
          </p:nvPicPr>
          <p:blipFill rotWithShape="1">
            <a:blip r:embed="rId12">
              <a:extLst>
                <a:ext uri="{28A0092B-C50C-407E-A947-70E740481C1C}">
                  <a14:useLocalDpi xmlns:a14="http://schemas.microsoft.com/office/drawing/2010/main" val="0"/>
                </a:ext>
              </a:extLst>
            </a:blip>
            <a:srcRect t="11378" b="1"/>
            <a:stretch/>
          </p:blipFill>
          <p:spPr>
            <a:xfrm>
              <a:off x="171302" y="6882628"/>
              <a:ext cx="4124722" cy="663060"/>
            </a:xfrm>
            <a:prstGeom prst="rect">
              <a:avLst/>
            </a:prstGeom>
          </p:spPr>
        </p:pic>
        <p:sp>
          <p:nvSpPr>
            <p:cNvPr id="140" name="Text Box 93">
              <a:extLst>
                <a:ext uri="{FF2B5EF4-FFF2-40B4-BE49-F238E27FC236}">
                  <a16:creationId xmlns:a16="http://schemas.microsoft.com/office/drawing/2014/main" id="{85E67EB9-1C79-E142-9145-E492B900E4E7}"/>
                </a:ext>
              </a:extLst>
            </p:cNvPr>
            <p:cNvSpPr txBox="1"/>
            <p:nvPr/>
          </p:nvSpPr>
          <p:spPr>
            <a:xfrm>
              <a:off x="171302" y="6035617"/>
              <a:ext cx="4782527" cy="716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effectLst/>
                  <a:latin typeface="SF Pro Display Semibold" pitchFamily="2" charset="0"/>
                  <a:ea typeface="SF Pro Display Semibold" pitchFamily="2" charset="0"/>
                  <a:cs typeface="SF Pro Display Semibold" pitchFamily="2" charset="0"/>
                </a:rPr>
                <a:t>Blazing fast loading speed.</a:t>
              </a:r>
            </a:p>
            <a:p>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We </a:t>
              </a:r>
              <a:r>
                <a:rPr lang="en-GB"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utilised</a:t>
              </a: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 extensive pre-fetching and multi-threaded loading techniques to balance network load and enhance our performance. Delivering significantly more responsive and smoother user experience than our competitor.</a:t>
              </a:r>
              <a:endParaRPr lang="en-US" altLang="zh-CN" sz="1050" b="1" kern="100" dirty="0">
                <a:solidFill>
                  <a:schemeClr val="tx1">
                    <a:lumMod val="85000"/>
                    <a:lumOff val="15000"/>
                  </a:schemeClr>
                </a:solidFill>
                <a:effectLst/>
                <a:latin typeface="SF Pro Display Semibold" pitchFamily="2" charset="0"/>
                <a:ea typeface="SF Pro Display Semibold" pitchFamily="2" charset="0"/>
                <a:cs typeface="SF Pro Display Semibold" pitchFamily="2" charset="0"/>
              </a:endParaRPr>
            </a:p>
          </p:txBody>
        </p:sp>
      </p:grpSp>
      <p:sp>
        <p:nvSpPr>
          <p:cNvPr id="168" name="Rectangle 167">
            <a:extLst>
              <a:ext uri="{FF2B5EF4-FFF2-40B4-BE49-F238E27FC236}">
                <a16:creationId xmlns:a16="http://schemas.microsoft.com/office/drawing/2014/main" id="{3517D5C2-9B4D-E24B-B4C9-C4B03CAB0F98}"/>
              </a:ext>
            </a:extLst>
          </p:cNvPr>
          <p:cNvSpPr/>
          <p:nvPr/>
        </p:nvSpPr>
        <p:spPr>
          <a:xfrm>
            <a:off x="6225177" y="7337792"/>
            <a:ext cx="807691"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Data Models</a:t>
            </a:r>
          </a:p>
        </p:txBody>
      </p:sp>
      <p:grpSp>
        <p:nvGrpSpPr>
          <p:cNvPr id="1086" name="Group 1085">
            <a:extLst>
              <a:ext uri="{FF2B5EF4-FFF2-40B4-BE49-F238E27FC236}">
                <a16:creationId xmlns:a16="http://schemas.microsoft.com/office/drawing/2014/main" id="{28C60AC5-713F-0B43-A43A-F5D13541187D}"/>
              </a:ext>
            </a:extLst>
          </p:cNvPr>
          <p:cNvGrpSpPr/>
          <p:nvPr/>
        </p:nvGrpSpPr>
        <p:grpSpPr>
          <a:xfrm>
            <a:off x="4865222" y="6026903"/>
            <a:ext cx="4306439" cy="1415938"/>
            <a:chOff x="4865222" y="6026903"/>
            <a:chExt cx="4306439" cy="1415938"/>
          </a:xfrm>
        </p:grpSpPr>
        <p:sp>
          <p:nvSpPr>
            <p:cNvPr id="148" name="Text Box 93">
              <a:extLst>
                <a:ext uri="{FF2B5EF4-FFF2-40B4-BE49-F238E27FC236}">
                  <a16:creationId xmlns:a16="http://schemas.microsoft.com/office/drawing/2014/main" id="{A03AE36C-E45A-0D45-A152-B0F18F0DD40C}"/>
                </a:ext>
              </a:extLst>
            </p:cNvPr>
            <p:cNvSpPr txBox="1"/>
            <p:nvPr/>
          </p:nvSpPr>
          <p:spPr>
            <a:xfrm>
              <a:off x="4865222" y="6026903"/>
              <a:ext cx="4306439" cy="716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latin typeface="SF Pro Display Semibold" pitchFamily="2" charset="0"/>
                  <a:ea typeface="SF Pro Display Semibold" pitchFamily="2" charset="0"/>
                  <a:cs typeface="SF Pro Display Semibold" pitchFamily="2" charset="0"/>
                </a:rPr>
                <a:t>MVC Architecture. Swift. The Natives and Classics.</a:t>
              </a:r>
            </a:p>
            <a:p>
              <a:r>
                <a:rPr lang="en-US" altLang="zh-CN" sz="1050" kern="100" dirty="0">
                  <a:solidFill>
                    <a:schemeClr val="tx1">
                      <a:lumMod val="85000"/>
                      <a:lumOff val="15000"/>
                    </a:schemeClr>
                  </a:solidFill>
                  <a:latin typeface="SF Pro Display Light" pitchFamily="2" charset="0"/>
                  <a:ea typeface="SF Pro Display Light" pitchFamily="2" charset="0"/>
                  <a:cs typeface="SF Pro Display Light" pitchFamily="2" charset="0"/>
                </a:rPr>
                <a:t>As a typical client-based application on iOS, we adopted the MVC Architecture and Swift Development Language. See below for more details.</a:t>
              </a:r>
              <a:endParaRPr lang="en-US" altLang="zh-CN" sz="1100" b="1" kern="100" dirty="0">
                <a:solidFill>
                  <a:schemeClr val="tx1">
                    <a:lumMod val="85000"/>
                    <a:lumOff val="15000"/>
                  </a:schemeClr>
                </a:solidFill>
                <a:latin typeface="SF Pro Display Semibold" pitchFamily="2" charset="0"/>
                <a:ea typeface="SF Pro Display Semibold" pitchFamily="2" charset="0"/>
                <a:cs typeface="SF Pro Display Semibold" pitchFamily="2" charset="0"/>
              </a:endParaRPr>
            </a:p>
            <a:p>
              <a:pPr>
                <a:lnSpc>
                  <a:spcPct val="200000"/>
                </a:lnSpc>
                <a:spcAft>
                  <a:spcPts val="0"/>
                </a:spcAft>
              </a:pPr>
              <a:endParaRPr lang="en-US" altLang="zh-CN" sz="1050" b="1" kern="100" dirty="0">
                <a:effectLst/>
                <a:latin typeface="SF Pro Display Semibold" pitchFamily="2" charset="0"/>
                <a:ea typeface="SF Pro Display Semibold" pitchFamily="2" charset="0"/>
                <a:cs typeface="SF Pro Display Semibold" pitchFamily="2" charset="0"/>
              </a:endParaRPr>
            </a:p>
          </p:txBody>
        </p:sp>
        <p:grpSp>
          <p:nvGrpSpPr>
            <p:cNvPr id="1051" name="Group 1050">
              <a:extLst>
                <a:ext uri="{FF2B5EF4-FFF2-40B4-BE49-F238E27FC236}">
                  <a16:creationId xmlns:a16="http://schemas.microsoft.com/office/drawing/2014/main" id="{58D2DD17-4AB6-F247-BEE0-44B4BAA12539}"/>
                </a:ext>
              </a:extLst>
            </p:cNvPr>
            <p:cNvGrpSpPr/>
            <p:nvPr/>
          </p:nvGrpSpPr>
          <p:grpSpPr>
            <a:xfrm>
              <a:off x="4938481" y="6800977"/>
              <a:ext cx="384873" cy="615797"/>
              <a:chOff x="5108168" y="6779814"/>
              <a:chExt cx="384873" cy="615797"/>
            </a:xfrm>
          </p:grpSpPr>
          <p:pic>
            <p:nvPicPr>
              <p:cNvPr id="1043" name="Graphic 1042">
                <a:extLst>
                  <a:ext uri="{FF2B5EF4-FFF2-40B4-BE49-F238E27FC236}">
                    <a16:creationId xmlns:a16="http://schemas.microsoft.com/office/drawing/2014/main" id="{0DE11A92-ABC6-5C45-920B-2BB768924B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8168" y="6779814"/>
                <a:ext cx="384873" cy="615797"/>
              </a:xfrm>
              <a:prstGeom prst="rect">
                <a:avLst/>
              </a:prstGeom>
            </p:spPr>
          </p:pic>
          <p:pic>
            <p:nvPicPr>
              <p:cNvPr id="1039" name="Graphic 1038">
                <a:extLst>
                  <a:ext uri="{FF2B5EF4-FFF2-40B4-BE49-F238E27FC236}">
                    <a16:creationId xmlns:a16="http://schemas.microsoft.com/office/drawing/2014/main" id="{FDA744D6-BF69-E748-B327-EFE0DB5A666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68831"/>
              <a:stretch/>
            </p:blipFill>
            <p:spPr>
              <a:xfrm>
                <a:off x="5188336" y="6921108"/>
                <a:ext cx="224538" cy="221656"/>
              </a:xfrm>
              <a:prstGeom prst="rect">
                <a:avLst/>
              </a:prstGeom>
            </p:spPr>
          </p:pic>
        </p:grpSp>
        <p:grpSp>
          <p:nvGrpSpPr>
            <p:cNvPr id="1053" name="Group 1052">
              <a:extLst>
                <a:ext uri="{FF2B5EF4-FFF2-40B4-BE49-F238E27FC236}">
                  <a16:creationId xmlns:a16="http://schemas.microsoft.com/office/drawing/2014/main" id="{7DC77A07-732E-B94B-80B2-21D176EC166D}"/>
                </a:ext>
              </a:extLst>
            </p:cNvPr>
            <p:cNvGrpSpPr/>
            <p:nvPr/>
          </p:nvGrpSpPr>
          <p:grpSpPr>
            <a:xfrm>
              <a:off x="8338757" y="6973351"/>
              <a:ext cx="758938" cy="453039"/>
              <a:chOff x="8193956" y="6850973"/>
              <a:chExt cx="758938" cy="453039"/>
            </a:xfrm>
          </p:grpSpPr>
          <p:pic>
            <p:nvPicPr>
              <p:cNvPr id="1050" name="Picture 1049">
                <a:extLst>
                  <a:ext uri="{FF2B5EF4-FFF2-40B4-BE49-F238E27FC236}">
                    <a16:creationId xmlns:a16="http://schemas.microsoft.com/office/drawing/2014/main" id="{7F8964B2-2413-E74D-81C0-DE55F84814BC}"/>
                  </a:ext>
                </a:extLst>
              </p:cNvPr>
              <p:cNvPicPr>
                <a:picLocks noChangeAspect="1"/>
              </p:cNvPicPr>
              <p:nvPr/>
            </p:nvPicPr>
            <p:blipFill>
              <a:blip r:embed="rId17"/>
              <a:stretch>
                <a:fillRect/>
              </a:stretch>
            </p:blipFill>
            <p:spPr>
              <a:xfrm>
                <a:off x="8646995" y="6920522"/>
                <a:ext cx="305899" cy="305899"/>
              </a:xfrm>
              <a:prstGeom prst="rect">
                <a:avLst/>
              </a:prstGeom>
            </p:spPr>
          </p:pic>
          <p:pic>
            <p:nvPicPr>
              <p:cNvPr id="1047" name="Graphic 1046">
                <a:extLst>
                  <a:ext uri="{FF2B5EF4-FFF2-40B4-BE49-F238E27FC236}">
                    <a16:creationId xmlns:a16="http://schemas.microsoft.com/office/drawing/2014/main" id="{7CCDC913-8882-3341-89EC-9D9A16F983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93956" y="6850973"/>
                <a:ext cx="453039" cy="453039"/>
              </a:xfrm>
              <a:prstGeom prst="rect">
                <a:avLst/>
              </a:prstGeom>
            </p:spPr>
          </p:pic>
        </p:grpSp>
        <p:sp>
          <p:nvSpPr>
            <p:cNvPr id="1052" name="Rectangle 1051">
              <a:extLst>
                <a:ext uri="{FF2B5EF4-FFF2-40B4-BE49-F238E27FC236}">
                  <a16:creationId xmlns:a16="http://schemas.microsoft.com/office/drawing/2014/main" id="{80805011-7AF6-7C4F-AD24-462C5127A1DA}"/>
                </a:ext>
              </a:extLst>
            </p:cNvPr>
            <p:cNvSpPr/>
            <p:nvPr/>
          </p:nvSpPr>
          <p:spPr>
            <a:xfrm>
              <a:off x="5495477" y="6828698"/>
              <a:ext cx="576550" cy="55832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GB" sz="800" b="1" dirty="0">
                  <a:latin typeface="SF Pro Display Light" pitchFamily="2" charset="0"/>
                  <a:ea typeface="SF Pro Display Light" pitchFamily="2" charset="0"/>
                  <a:cs typeface="SF Pro Display Light" pitchFamily="2" charset="0"/>
                </a:rPr>
                <a:t>Views:</a:t>
              </a:r>
            </a:p>
            <a:p>
              <a:r>
                <a:rPr lang="en-GB" sz="600" dirty="0">
                  <a:latin typeface="SF Pro Display Light" pitchFamily="2" charset="0"/>
                  <a:ea typeface="SF Pro Display Light" pitchFamily="2" charset="0"/>
                  <a:cs typeface="SF Pro Display Light" pitchFamily="2" charset="0"/>
                </a:rPr>
                <a:t>MainViews</a:t>
              </a:r>
            </a:p>
            <a:p>
              <a:r>
                <a:rPr lang="en-GB" sz="600" dirty="0">
                  <a:latin typeface="SF Pro Display Light" pitchFamily="2" charset="0"/>
                  <a:ea typeface="SF Pro Display Light" pitchFamily="2" charset="0"/>
                  <a:cs typeface="SF Pro Display Light" pitchFamily="2" charset="0"/>
                </a:rPr>
                <a:t>PlayerViews</a:t>
              </a:r>
            </a:p>
            <a:p>
              <a:r>
                <a:rPr lang="en-GB" sz="600" dirty="0">
                  <a:latin typeface="SF Pro Display Light" pitchFamily="2" charset="0"/>
                  <a:ea typeface="SF Pro Display Light" pitchFamily="2" charset="0"/>
                  <a:cs typeface="SF Pro Display Light" pitchFamily="2" charset="0"/>
                </a:rPr>
                <a:t>NavViews</a:t>
              </a:r>
            </a:p>
          </p:txBody>
        </p:sp>
        <p:sp>
          <p:nvSpPr>
            <p:cNvPr id="165" name="Rectangle 164">
              <a:extLst>
                <a:ext uri="{FF2B5EF4-FFF2-40B4-BE49-F238E27FC236}">
                  <a16:creationId xmlns:a16="http://schemas.microsoft.com/office/drawing/2014/main" id="{088C8A5B-3850-1240-B829-2D59270A85A0}"/>
                </a:ext>
              </a:extLst>
            </p:cNvPr>
            <p:cNvSpPr/>
            <p:nvPr/>
          </p:nvSpPr>
          <p:spPr>
            <a:xfrm>
              <a:off x="6225177" y="6750032"/>
              <a:ext cx="807691"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View Controllers</a:t>
              </a:r>
            </a:p>
          </p:txBody>
        </p:sp>
        <p:sp>
          <p:nvSpPr>
            <p:cNvPr id="166" name="Rectangle 165">
              <a:extLst>
                <a:ext uri="{FF2B5EF4-FFF2-40B4-BE49-F238E27FC236}">
                  <a16:creationId xmlns:a16="http://schemas.microsoft.com/office/drawing/2014/main" id="{D014447F-DC01-B54F-ABC3-29EB12585F05}"/>
                </a:ext>
              </a:extLst>
            </p:cNvPr>
            <p:cNvSpPr/>
            <p:nvPr/>
          </p:nvSpPr>
          <p:spPr>
            <a:xfrm>
              <a:off x="7028142" y="7070868"/>
              <a:ext cx="769007"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Main Controller</a:t>
              </a:r>
            </a:p>
          </p:txBody>
        </p:sp>
        <p:sp>
          <p:nvSpPr>
            <p:cNvPr id="167" name="Rectangle 166">
              <a:extLst>
                <a:ext uri="{FF2B5EF4-FFF2-40B4-BE49-F238E27FC236}">
                  <a16:creationId xmlns:a16="http://schemas.microsoft.com/office/drawing/2014/main" id="{7D2412C6-2CFF-A04B-B634-52C712F0DD71}"/>
                </a:ext>
              </a:extLst>
            </p:cNvPr>
            <p:cNvSpPr/>
            <p:nvPr/>
          </p:nvSpPr>
          <p:spPr>
            <a:xfrm>
              <a:off x="7689585" y="6750032"/>
              <a:ext cx="706791"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API Adapters</a:t>
              </a:r>
            </a:p>
          </p:txBody>
        </p:sp>
        <p:sp>
          <p:nvSpPr>
            <p:cNvPr id="1070" name="Arc 1069">
              <a:extLst>
                <a:ext uri="{FF2B5EF4-FFF2-40B4-BE49-F238E27FC236}">
                  <a16:creationId xmlns:a16="http://schemas.microsoft.com/office/drawing/2014/main" id="{D28D325D-0753-4144-9340-79EF0E7AB2D3}"/>
                </a:ext>
              </a:extLst>
            </p:cNvPr>
            <p:cNvSpPr/>
            <p:nvPr/>
          </p:nvSpPr>
          <p:spPr>
            <a:xfrm>
              <a:off x="8169857" y="6803944"/>
              <a:ext cx="453039" cy="368846"/>
            </a:xfrm>
            <a:prstGeom prst="arc">
              <a:avLst>
                <a:gd name="adj1" fmla="val 16200000"/>
                <a:gd name="adj2" fmla="val 147469"/>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0" name="Arc 189">
              <a:extLst>
                <a:ext uri="{FF2B5EF4-FFF2-40B4-BE49-F238E27FC236}">
                  <a16:creationId xmlns:a16="http://schemas.microsoft.com/office/drawing/2014/main" id="{1D87CF56-6988-BE44-90DC-737BFA0EB33C}"/>
                </a:ext>
              </a:extLst>
            </p:cNvPr>
            <p:cNvSpPr/>
            <p:nvPr/>
          </p:nvSpPr>
          <p:spPr>
            <a:xfrm rot="16200000">
              <a:off x="7453209" y="6839913"/>
              <a:ext cx="453039" cy="407598"/>
            </a:xfrm>
            <a:prstGeom prst="arc">
              <a:avLst>
                <a:gd name="adj1" fmla="val 15616533"/>
                <a:gd name="adj2" fmla="val 147469"/>
              </a:avLst>
            </a:prstGeom>
            <a:ln w="19050">
              <a:solidFill>
                <a:schemeClr val="accent5">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1" name="Arc 190">
              <a:extLst>
                <a:ext uri="{FF2B5EF4-FFF2-40B4-BE49-F238E27FC236}">
                  <a16:creationId xmlns:a16="http://schemas.microsoft.com/office/drawing/2014/main" id="{05B80E6A-984C-FD4A-AF56-5631D982FA49}"/>
                </a:ext>
              </a:extLst>
            </p:cNvPr>
            <p:cNvSpPr/>
            <p:nvPr/>
          </p:nvSpPr>
          <p:spPr>
            <a:xfrm rot="5400000">
              <a:off x="6834255" y="6917078"/>
              <a:ext cx="399938" cy="651588"/>
            </a:xfrm>
            <a:prstGeom prst="arc">
              <a:avLst>
                <a:gd name="adj1" fmla="val 16076522"/>
                <a:gd name="adj2" fmla="val 147469"/>
              </a:avLst>
            </a:prstGeom>
            <a:ln w="19050">
              <a:solidFill>
                <a:schemeClr val="accent5">
                  <a:lumMod val="5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2" name="Arc 191">
              <a:extLst>
                <a:ext uri="{FF2B5EF4-FFF2-40B4-BE49-F238E27FC236}">
                  <a16:creationId xmlns:a16="http://schemas.microsoft.com/office/drawing/2014/main" id="{EE70AAB7-DB5D-5D43-B49C-A383BD9D7645}"/>
                </a:ext>
              </a:extLst>
            </p:cNvPr>
            <p:cNvSpPr/>
            <p:nvPr/>
          </p:nvSpPr>
          <p:spPr>
            <a:xfrm rot="5400000" flipH="1">
              <a:off x="6809417" y="6728500"/>
              <a:ext cx="437449" cy="651588"/>
            </a:xfrm>
            <a:prstGeom prst="arc">
              <a:avLst>
                <a:gd name="adj1" fmla="val 16076522"/>
                <a:gd name="adj2" fmla="val 147469"/>
              </a:avLst>
            </a:prstGeom>
            <a:ln w="19050">
              <a:solidFill>
                <a:schemeClr val="accent5">
                  <a:lumMod val="5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1073" name="Straight Connector 1072">
              <a:extLst>
                <a:ext uri="{FF2B5EF4-FFF2-40B4-BE49-F238E27FC236}">
                  <a16:creationId xmlns:a16="http://schemas.microsoft.com/office/drawing/2014/main" id="{95A00372-47EC-854E-AF5E-BAA751893A64}"/>
                </a:ext>
              </a:extLst>
            </p:cNvPr>
            <p:cNvCxnSpPr>
              <a:stCxn id="168" idx="0"/>
              <a:endCxn id="165" idx="2"/>
            </p:cNvCxnSpPr>
            <p:nvPr/>
          </p:nvCxnSpPr>
          <p:spPr>
            <a:xfrm flipV="1">
              <a:off x="6629023" y="6921108"/>
              <a:ext cx="0" cy="416684"/>
            </a:xfrm>
            <a:prstGeom prst="line">
              <a:avLst/>
            </a:prstGeom>
            <a:ln w="19050">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8DD02F5-BFDC-E840-9A13-5E5BA5696724}"/>
                </a:ext>
              </a:extLst>
            </p:cNvPr>
            <p:cNvCxnSpPr>
              <a:cxnSpLocks/>
              <a:endCxn id="1052" idx="3"/>
            </p:cNvCxnSpPr>
            <p:nvPr/>
          </p:nvCxnSpPr>
          <p:spPr>
            <a:xfrm flipH="1">
              <a:off x="6072027" y="6816519"/>
              <a:ext cx="180000" cy="291342"/>
            </a:xfrm>
            <a:prstGeom prst="line">
              <a:avLst/>
            </a:prstGeom>
            <a:ln w="19050">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07855D6-9799-4141-B14E-8A1300691FA8}"/>
                </a:ext>
              </a:extLst>
            </p:cNvPr>
            <p:cNvCxnSpPr>
              <a:cxnSpLocks/>
              <a:stCxn id="1052" idx="1"/>
              <a:endCxn id="1043" idx="3"/>
            </p:cNvCxnSpPr>
            <p:nvPr/>
          </p:nvCxnSpPr>
          <p:spPr>
            <a:xfrm flipH="1">
              <a:off x="5323354" y="7107861"/>
              <a:ext cx="172123" cy="1015"/>
            </a:xfrm>
            <a:prstGeom prst="line">
              <a:avLst/>
            </a:prstGeom>
            <a:ln w="19050">
              <a:solidFill>
                <a:schemeClr val="accent5">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C64486B-E58D-9349-82C4-5239665CDACC}"/>
              </a:ext>
            </a:extLst>
          </p:cNvPr>
          <p:cNvGrpSpPr/>
          <p:nvPr/>
        </p:nvGrpSpPr>
        <p:grpSpPr>
          <a:xfrm>
            <a:off x="9193772" y="6183404"/>
            <a:ext cx="1308169" cy="1266229"/>
            <a:chOff x="9231857" y="6288576"/>
            <a:chExt cx="1308169" cy="1266229"/>
          </a:xfrm>
        </p:grpSpPr>
        <p:sp>
          <p:nvSpPr>
            <p:cNvPr id="136" name="TextBox 135">
              <a:extLst>
                <a:ext uri="{FF2B5EF4-FFF2-40B4-BE49-F238E27FC236}">
                  <a16:creationId xmlns:a16="http://schemas.microsoft.com/office/drawing/2014/main" id="{293E4FE8-F247-E043-9C97-C3FD2073F7D6}"/>
                </a:ext>
              </a:extLst>
            </p:cNvPr>
            <p:cNvSpPr txBox="1"/>
            <p:nvPr/>
          </p:nvSpPr>
          <p:spPr>
            <a:xfrm>
              <a:off x="9231857" y="6446809"/>
              <a:ext cx="1308169" cy="1107996"/>
            </a:xfrm>
            <a:prstGeom prst="rect">
              <a:avLst/>
            </a:prstGeom>
            <a:noFill/>
          </p:spPr>
          <p:txBody>
            <a:bodyPr wrap="square" rtlCol="0">
              <a:spAutoFit/>
            </a:bodyPr>
            <a:lstStyle/>
            <a:p>
              <a:r>
                <a:rPr lang="en-GB" sz="600" dirty="0">
                  <a:latin typeface="SF Pro Display Light" pitchFamily="2" charset="0"/>
                  <a:ea typeface="SF Pro Display Light" pitchFamily="2" charset="0"/>
                  <a:cs typeface="SF Pro Display Light" pitchFamily="2" charset="0"/>
                </a:rPr>
                <a:t>All contents in this poster, with the exception of the project's proprietary brand name and logo, are distributed and published under the following license. </a:t>
              </a:r>
            </a:p>
            <a:p>
              <a:r>
                <a:rPr lang="en-GB" sz="600" dirty="0">
                  <a:latin typeface="SF Pro Display Light" pitchFamily="2" charset="0"/>
                  <a:ea typeface="SF Pro Display Light" pitchFamily="2" charset="0"/>
                  <a:cs typeface="SF Pro Display Light" pitchFamily="2" charset="0"/>
                </a:rPr>
                <a:t>Creative Commons Attribution-NonCommercial-NoDerivatives 4.0 International Public License</a:t>
              </a:r>
            </a:p>
            <a:p>
              <a:r>
                <a:rPr lang="en-GB" sz="600" dirty="0">
                  <a:latin typeface="SF Pro Display Light" pitchFamily="2" charset="0"/>
                  <a:ea typeface="SF Pro Display Light" pitchFamily="2" charset="0"/>
                  <a:cs typeface="SF Pro Display Light" pitchFamily="2" charset="0"/>
                </a:rPr>
                <a:t>Obtain copy here:</a:t>
              </a:r>
            </a:p>
            <a:p>
              <a:r>
                <a:rPr lang="en-GB" sz="600" dirty="0">
                  <a:latin typeface="SF Pro Display Light" pitchFamily="2" charset="0"/>
                  <a:ea typeface="SF Pro Display Light" pitchFamily="2" charset="0"/>
                  <a:cs typeface="SF Pro Display Light" pitchFamily="2" charset="0"/>
                  <a:hlinkClick r:id="rId20"/>
                </a:rPr>
                <a:t>https://creativecommons.org/licenses/by-nc-nd/4.0/legalcode</a:t>
              </a:r>
              <a:endParaRPr lang="en-GB" sz="600" dirty="0">
                <a:latin typeface="SF Pro Display Light" pitchFamily="2" charset="0"/>
                <a:ea typeface="SF Pro Display Light" pitchFamily="2" charset="0"/>
                <a:cs typeface="SF Pro Display Light" pitchFamily="2" charset="0"/>
              </a:endParaRPr>
            </a:p>
          </p:txBody>
        </p:sp>
        <p:pic>
          <p:nvPicPr>
            <p:cNvPr id="137" name="Picture 10" descr="Creative Commons Licence">
              <a:extLst>
                <a:ext uri="{FF2B5EF4-FFF2-40B4-BE49-F238E27FC236}">
                  <a16:creationId xmlns:a16="http://schemas.microsoft.com/office/drawing/2014/main" id="{FA2A3000-9241-764A-96F9-38A6AF4182F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05823" y="6288576"/>
              <a:ext cx="436676" cy="153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7226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677</TotalTime>
  <Words>449</Words>
  <Application>Microsoft Macintosh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SF Pro Display</vt:lpstr>
      <vt:lpstr>SF Pro Display Light</vt:lpstr>
      <vt:lpstr>SF Pro Display Medium</vt:lpstr>
      <vt:lpstr>SF Pro Display Semibold</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Felix</dc:creator>
  <cp:lastModifiedBy>Wu, Patrick</cp:lastModifiedBy>
  <cp:revision>40</cp:revision>
  <dcterms:created xsi:type="dcterms:W3CDTF">2020-03-22T23:52:57Z</dcterms:created>
  <dcterms:modified xsi:type="dcterms:W3CDTF">2020-03-23T15:10:21Z</dcterms:modified>
</cp:coreProperties>
</file>